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71" r:id="rId3"/>
    <p:sldId id="261" r:id="rId4"/>
    <p:sldId id="263" r:id="rId5"/>
    <p:sldId id="259" r:id="rId6"/>
    <p:sldId id="260" r:id="rId7"/>
    <p:sldId id="262" r:id="rId8"/>
    <p:sldId id="265" r:id="rId9"/>
    <p:sldId id="264" r:id="rId10"/>
    <p:sldId id="267" r:id="rId11"/>
    <p:sldId id="274" r:id="rId12"/>
    <p:sldId id="268" r:id="rId13"/>
    <p:sldId id="269" r:id="rId14"/>
    <p:sldId id="270" r:id="rId15"/>
    <p:sldId id="273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/>
    <p:restoredTop sz="91268"/>
  </p:normalViewPr>
  <p:slideViewPr>
    <p:cSldViewPr snapToGrid="0" showGuides="1">
      <p:cViewPr>
        <p:scale>
          <a:sx n="99" d="100"/>
          <a:sy n="99" d="100"/>
        </p:scale>
        <p:origin x="904" y="4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A71518-1928-ED48-B709-71FD39C2B787}" type="datetimeFigureOut">
              <a:rPr lang="en-US" smtClean="0"/>
              <a:t>6/13/23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38A99B-EC12-2B4F-AB0C-795AE639F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183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www.idtdna.com</a:t>
            </a:r>
            <a:r>
              <a:rPr lang="en-US" dirty="0"/>
              <a:t>/pages/products/next-generation-sequencing/workflow/</a:t>
            </a:r>
            <a:r>
              <a:rPr lang="en-US" dirty="0" err="1"/>
              <a:t>xgen</a:t>
            </a:r>
            <a:r>
              <a:rPr lang="en-US" dirty="0"/>
              <a:t>-</a:t>
            </a:r>
            <a:r>
              <a:rPr lang="en-US" dirty="0" err="1"/>
              <a:t>ngs</a:t>
            </a:r>
            <a:r>
              <a:rPr lang="en-US" dirty="0"/>
              <a:t>-library-preparation/</a:t>
            </a:r>
            <a:r>
              <a:rPr lang="en-US" dirty="0" err="1"/>
              <a:t>methyl-seq-dna-library-kit?utm_source</a:t>
            </a:r>
            <a:r>
              <a:rPr lang="en-US" dirty="0"/>
              <a:t>=</a:t>
            </a:r>
            <a:r>
              <a:rPr lang="en-US" dirty="0" err="1"/>
              <a:t>google&amp;utm_medium</a:t>
            </a:r>
            <a:r>
              <a:rPr lang="en-US" dirty="0"/>
              <a:t>=</a:t>
            </a:r>
            <a:r>
              <a:rPr lang="en-US" dirty="0" err="1"/>
              <a:t>cpc&amp;utm_campaign</a:t>
            </a:r>
            <a:r>
              <a:rPr lang="en-US" dirty="0"/>
              <a:t>=00587_1c_03&amp;utm_content=</a:t>
            </a:r>
            <a:r>
              <a:rPr lang="en-US" dirty="0" err="1"/>
              <a:t>search&amp;gclid</a:t>
            </a:r>
            <a:r>
              <a:rPr lang="en-US" dirty="0"/>
              <a:t>=CjwKCAjwp6CkBhB_EiwAlQVyxXQOMYl2SrF_Vr8t-9VcCx-PZyCLgUfzEcc5yiGwctNuv7htK9dWChoC5SwQAvD_BwE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8A99B-EC12-2B4F-AB0C-795AE639FC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429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237EC-FCFB-FC55-A170-1B2A05B23E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AA3A9-B1A4-462B-6909-60D6F02F38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7B6DF-DCF8-8192-7F39-FF168EFE5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2CB8-C9A1-8B40-9EBA-BC045624C5AF}" type="datetimeFigureOut">
              <a:rPr lang="en-US" smtClean="0"/>
              <a:t>6/12/23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CFF748-B200-71BD-CA7B-EA6F471F9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724ED-1C7A-9313-0C26-A1FFA1072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918B4-C1F6-064E-89C7-8ADABE721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580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952BE-3CC2-1CEF-227A-A9F2892D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8880D6-5FE3-8E86-6705-827052536A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01AD4-5E02-91D4-3E3A-DFBDD144F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2CB8-C9A1-8B40-9EBA-BC045624C5AF}" type="datetimeFigureOut">
              <a:rPr lang="en-US" smtClean="0"/>
              <a:t>6/12/23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E3EEB-C3A1-99E2-552D-761E3CF5C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192F8-4461-02BD-9D03-C9B63C260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918B4-C1F6-064E-89C7-8ADABE721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4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22228C-9896-D4C3-845B-F16B9E4103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37452C-EE63-E960-550F-0334DAC684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450D5-8BED-0BE4-63D7-15CDD7741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2CB8-C9A1-8B40-9EBA-BC045624C5AF}" type="datetimeFigureOut">
              <a:rPr lang="en-US" smtClean="0"/>
              <a:t>6/12/23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63607-4446-EE4E-5EFB-CE177B05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E74D65-9C1E-624A-9C7C-60CB23FDB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918B4-C1F6-064E-89C7-8ADABE721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059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28992-E8E6-2604-3515-DD8BF3167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3EE82-30F6-CC56-44CB-7749337B9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635E00-4B12-0DF2-9863-578A0BFF1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2CB8-C9A1-8B40-9EBA-BC045624C5AF}" type="datetimeFigureOut">
              <a:rPr lang="en-US" smtClean="0"/>
              <a:t>6/12/23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F9A47-6155-00DF-63A9-FE14DB733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434A6-AB88-2FBF-B960-BC137BD54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918B4-C1F6-064E-89C7-8ADABE721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407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E193F-B6FE-3467-11F6-923EFB604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A33529-11EC-5A7E-1AD5-0746B3D8D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50039-D7A1-C708-4784-1530CF80D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2CB8-C9A1-8B40-9EBA-BC045624C5AF}" type="datetimeFigureOut">
              <a:rPr lang="en-US" smtClean="0"/>
              <a:t>6/12/23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03BC3-A0F7-FC40-CC8B-883B2FED3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87BB5-8041-BC51-E799-611A9891A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918B4-C1F6-064E-89C7-8ADABE721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045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89B08-7652-E826-27B8-A930AC6CF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DC4D7-92CA-EC43-52F3-D7123B0D17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5FBC73-CB00-6B54-03ED-8B6A64D98A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0EB8AB-A347-F2EF-8C4F-6B1BA808A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2CB8-C9A1-8B40-9EBA-BC045624C5AF}" type="datetimeFigureOut">
              <a:rPr lang="en-US" smtClean="0"/>
              <a:t>6/12/23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57F23-7F1A-9B65-394A-331737405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017F49-7104-A8B7-6EFE-D5A10BA69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918B4-C1F6-064E-89C7-8ADABE721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25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98159-9FB4-567A-E18D-D9632B21D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FB05B-F569-AA5E-3F07-E0C6B5EF7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1418B3-8D0F-0547-BECB-930CDE74AD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13D6B6-6886-C810-6300-5CFDF99E7F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16F2FD-80E7-0012-ACB8-0307312D87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067099-FECD-F618-85CF-2BD8431EC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2CB8-C9A1-8B40-9EBA-BC045624C5AF}" type="datetimeFigureOut">
              <a:rPr lang="en-US" smtClean="0"/>
              <a:t>6/12/23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7F04FF-08D3-7FCE-B789-D0E00685C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9F57FD-30B0-B563-7869-EA8235CBD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918B4-C1F6-064E-89C7-8ADABE721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74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E8926-B5F1-E10B-DABE-787FDB2A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4BA34C-CC04-C319-3A89-6F7964CBD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2CB8-C9A1-8B40-9EBA-BC045624C5AF}" type="datetimeFigureOut">
              <a:rPr lang="en-US" smtClean="0"/>
              <a:t>6/12/23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3AA2C-D61B-E06B-8F8B-5FEC784F9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7E6874-38A0-FB84-6273-39F990D0E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918B4-C1F6-064E-89C7-8ADABE721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60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937D88-56B9-8DAC-6301-325766B96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2CB8-C9A1-8B40-9EBA-BC045624C5AF}" type="datetimeFigureOut">
              <a:rPr lang="en-US" smtClean="0"/>
              <a:t>6/12/23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B46909-5784-DCE3-0D11-C63E4F1C6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D2EE9-AC2D-F36E-E4DF-8339C0D2D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918B4-C1F6-064E-89C7-8ADABE721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636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AB6D1-355F-1B45-0B73-D38622E70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29BC2-4444-E825-016C-E0FD2A09A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CEA9AC-9940-AC3F-A723-2419A47206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BD2D57-4B34-BF41-F322-673A24D3F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2CB8-C9A1-8B40-9EBA-BC045624C5AF}" type="datetimeFigureOut">
              <a:rPr lang="en-US" smtClean="0"/>
              <a:t>6/12/23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AF810-5F57-76AF-77F2-E77F37931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AF21E2-1A15-84EC-D8D0-7BF616A5B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918B4-C1F6-064E-89C7-8ADABE721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103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6C5F0-9648-01F7-292A-AF3C67F28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FB8628-9129-D54D-8220-6EA311259A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6FB493-40F7-D271-4A23-31657379E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8E057E-19B0-1E13-A4DA-4B04C992D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2CB8-C9A1-8B40-9EBA-BC045624C5AF}" type="datetimeFigureOut">
              <a:rPr lang="en-US" smtClean="0"/>
              <a:t>6/12/23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D2E92E-7051-70E3-6DA5-795EAD304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E2E711-B9FC-39C8-2F59-4B77EFC83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918B4-C1F6-064E-89C7-8ADABE721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49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D190F5-5830-DEBC-E936-05569E500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9C7E2A-CFCE-7DB2-76BF-3800E439F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180F5-07EC-2869-2D73-0B073D19C5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A2CB8-C9A1-8B40-9EBA-BC045624C5AF}" type="datetimeFigureOut">
              <a:rPr lang="en-US" smtClean="0"/>
              <a:t>6/12/23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709B9-E0EC-FBB7-CF9A-3634906A5F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77A6F-FA23-4816-3DC7-AFEB9F772A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918B4-C1F6-064E-89C7-8ADABE721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639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cid:image001.png@01D99AFA.19A75B00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EA4BC-1FB8-34E0-2056-A5FA65D218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resolving differences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DE8B50-24B3-E745-E17D-05A09032D3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Jun 12</a:t>
            </a:r>
            <a:r>
              <a:rPr lang="en-US" baseline="30000" dirty="0"/>
              <a:t>th</a:t>
            </a:r>
            <a:r>
              <a:rPr lang="en-US" dirty="0"/>
              <a:t>, 2023 </a:t>
            </a:r>
          </a:p>
        </p:txBody>
      </p:sp>
    </p:spTree>
    <p:extLst>
      <p:ext uri="{BB962C8B-B14F-4D97-AF65-F5344CB8AC3E}">
        <p14:creationId xmlns:p14="http://schemas.microsoft.com/office/powerpoint/2010/main" val="3513420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68EC1-0A14-39AF-CC5B-03097D76A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Q3. why is it gradual?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84D5A-C032-1D9D-23A4-DB8361593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Toshi</a:t>
            </a:r>
            <a:r>
              <a:rPr lang="en-US" dirty="0"/>
              <a:t> has </a:t>
            </a:r>
            <a:r>
              <a:rPr lang="en-US" dirty="0" err="1"/>
              <a:t>hclust</a:t>
            </a:r>
            <a:r>
              <a:rPr lang="en-US" dirty="0"/>
              <a:t> off. </a:t>
            </a:r>
          </a:p>
          <a:p>
            <a:r>
              <a:rPr lang="en-US" dirty="0"/>
              <a:t>I put </a:t>
            </a:r>
            <a:r>
              <a:rPr lang="en-US" dirty="0" err="1"/>
              <a:t>hclust</a:t>
            </a:r>
            <a:r>
              <a:rPr lang="en-US" dirty="0"/>
              <a:t> on. </a:t>
            </a:r>
          </a:p>
        </p:txBody>
      </p:sp>
    </p:spTree>
    <p:extLst>
      <p:ext uri="{BB962C8B-B14F-4D97-AF65-F5344CB8AC3E}">
        <p14:creationId xmlns:p14="http://schemas.microsoft.com/office/powerpoint/2010/main" val="2274221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03F37-4AF7-0C11-A3FF-8B9B6FA50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4352 hypermethylated probes (without H3K27me3 marker filter)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AB64A-4DC7-8772-3FC3-A5FBB48C6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EBDAF-1861-506C-BFC1-37B6621E4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066" y="1824359"/>
            <a:ext cx="7772400" cy="475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549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8B0B8-708D-E36F-4091-B13BAD11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EPIC.2 heatmap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B6373-08F2-056D-F218-C2244B8B4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1. import </a:t>
            </a:r>
            <a:r>
              <a:rPr lang="en-US" dirty="0" err="1"/>
              <a:t>idats</a:t>
            </a:r>
            <a:r>
              <a:rPr lang="en-US" dirty="0"/>
              <a:t> (</a:t>
            </a:r>
            <a:r>
              <a:rPr lang="en-US" dirty="0" err="1"/>
              <a:t>green,red</a:t>
            </a:r>
            <a:r>
              <a:rPr lang="en-US" dirty="0"/>
              <a:t>) </a:t>
            </a:r>
          </a:p>
          <a:p>
            <a:r>
              <a:rPr lang="en-US" dirty="0"/>
              <a:t>2. import </a:t>
            </a:r>
            <a:r>
              <a:rPr lang="en-US" dirty="0" err="1"/>
              <a:t>meta.file</a:t>
            </a:r>
            <a:r>
              <a:rPr lang="en-US" dirty="0"/>
              <a:t>; </a:t>
            </a:r>
            <a:r>
              <a:rPr lang="en-US" dirty="0" err="1"/>
              <a:t>samplesheet</a:t>
            </a:r>
            <a:r>
              <a:rPr lang="en-US" dirty="0"/>
              <a:t> (requires EPIC_ID annotation)</a:t>
            </a:r>
          </a:p>
          <a:p>
            <a:r>
              <a:rPr lang="en-US" dirty="0"/>
              <a:t>3. Using sesame to generate beta-value </a:t>
            </a:r>
            <a:r>
              <a:rPr lang="en-US" dirty="0" err="1"/>
              <a:t>mtx</a:t>
            </a:r>
            <a:r>
              <a:rPr lang="en-US" dirty="0"/>
              <a:t>. </a:t>
            </a:r>
          </a:p>
          <a:p>
            <a:r>
              <a:rPr lang="en-US" dirty="0"/>
              <a:t>4. pre-format beta-value </a:t>
            </a:r>
            <a:r>
              <a:rPr lang="en-US" dirty="0" err="1"/>
              <a:t>mtx</a:t>
            </a:r>
            <a:endParaRPr lang="en-US" dirty="0"/>
          </a:p>
          <a:p>
            <a:pPr lvl="1"/>
            <a:r>
              <a:rPr lang="en-US" dirty="0"/>
              <a:t>array-&gt;</a:t>
            </a:r>
            <a:r>
              <a:rPr lang="en-US" dirty="0" err="1"/>
              <a:t>df</a:t>
            </a:r>
            <a:r>
              <a:rPr lang="en-US" dirty="0"/>
              <a:t>, remove NAs, filter for condition, change </a:t>
            </a:r>
            <a:r>
              <a:rPr lang="en-US" dirty="0" err="1"/>
              <a:t>colnames</a:t>
            </a:r>
            <a:r>
              <a:rPr lang="en-US" dirty="0"/>
              <a:t> etc. </a:t>
            </a:r>
          </a:p>
          <a:p>
            <a:r>
              <a:rPr lang="en-US" dirty="0"/>
              <a:t>5. identify Diff. meth. probes (i.e. early vs. late w/ threshold 0.5) </a:t>
            </a:r>
          </a:p>
          <a:p>
            <a:pPr lvl="1"/>
            <a:r>
              <a:rPr lang="en-US" dirty="0"/>
              <a:t>run enrichment (”</a:t>
            </a:r>
            <a:r>
              <a:rPr lang="en-US" dirty="0" err="1"/>
              <a:t>knowyourCG</a:t>
            </a:r>
            <a:r>
              <a:rPr lang="en-US" dirty="0"/>
              <a:t>”) </a:t>
            </a:r>
          </a:p>
          <a:p>
            <a:r>
              <a:rPr lang="en-US" dirty="0"/>
              <a:t>6. visualize heatmap (vertical </a:t>
            </a:r>
            <a:r>
              <a:rPr lang="en-US" dirty="0" err="1"/>
              <a:t>concat</a:t>
            </a:r>
            <a:r>
              <a:rPr lang="en-US" dirty="0"/>
              <a:t> Hypo + Hyper)</a:t>
            </a:r>
          </a:p>
          <a:p>
            <a:r>
              <a:rPr lang="en-US" dirty="0"/>
              <a:t>7. add manifest (</a:t>
            </a:r>
            <a:r>
              <a:rPr lang="en-US" dirty="0" err="1"/>
              <a:t>row_annotation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782049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74FB7-8D88-7C9C-BB12-6F87A35E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Epigenetic conf; MOET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2E4B6-51C3-207B-055F-D77FAEBA3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12529"/>
                </a:solidFill>
                <a:effectLst/>
                <a:latin typeface="Source Sans Pro" panose="020B0503030403020204" pitchFamily="34" charset="0"/>
              </a:rPr>
              <a:t>Mechanisms of Eukaryotic Transcription</a:t>
            </a:r>
          </a:p>
          <a:p>
            <a:r>
              <a:rPr lang="en-US" dirty="0"/>
              <a:t>https://</a:t>
            </a:r>
            <a:r>
              <a:rPr lang="en-US" dirty="0" err="1"/>
              <a:t>meetings.cshl.edu</a:t>
            </a:r>
            <a:r>
              <a:rPr lang="en-US" dirty="0"/>
              <a:t>/</a:t>
            </a:r>
            <a:r>
              <a:rPr lang="en-US" dirty="0" err="1"/>
              <a:t>meetings.aspx?meet</a:t>
            </a:r>
            <a:r>
              <a:rPr lang="en-US" dirty="0"/>
              <a:t>=</a:t>
            </a:r>
            <a:r>
              <a:rPr lang="en-US" dirty="0" err="1"/>
              <a:t>MOET&amp;year</a:t>
            </a:r>
            <a:r>
              <a:rPr lang="en-US" dirty="0"/>
              <a:t>=23</a:t>
            </a:r>
          </a:p>
        </p:txBody>
      </p:sp>
    </p:spTree>
    <p:extLst>
      <p:ext uri="{BB962C8B-B14F-4D97-AF65-F5344CB8AC3E}">
        <p14:creationId xmlns:p14="http://schemas.microsoft.com/office/powerpoint/2010/main" val="3837407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F1C39-D385-3BE2-601D-09CA1E37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NGS-Methyl-Seq DNA lib.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503BBA-2647-92B5-297F-71528ED6CC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74817" y="2653077"/>
            <a:ext cx="4352925" cy="3264693"/>
          </a:xfr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E788A6E-314D-74DF-C33D-87394320C0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074211"/>
              </p:ext>
            </p:extLst>
          </p:nvPr>
        </p:nvGraphicFramePr>
        <p:xfrm>
          <a:off x="4216399" y="2292439"/>
          <a:ext cx="5172299" cy="2600394"/>
        </p:xfrm>
        <a:graphic>
          <a:graphicData uri="http://schemas.openxmlformats.org/drawingml/2006/table">
            <a:tbl>
              <a:tblPr/>
              <a:tblGrid>
                <a:gridCol w="3534113">
                  <a:extLst>
                    <a:ext uri="{9D8B030D-6E8A-4147-A177-3AD203B41FA5}">
                      <a16:colId xmlns:a16="http://schemas.microsoft.com/office/drawing/2014/main" val="2805025946"/>
                    </a:ext>
                  </a:extLst>
                </a:gridCol>
                <a:gridCol w="1638186">
                  <a:extLst>
                    <a:ext uri="{9D8B030D-6E8A-4147-A177-3AD203B41FA5}">
                      <a16:colId xmlns:a16="http://schemas.microsoft.com/office/drawing/2014/main" val="1127898324"/>
                    </a:ext>
                  </a:extLst>
                </a:gridCol>
              </a:tblGrid>
              <a:tr h="63713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Kit name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expr. date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4069923"/>
                  </a:ext>
                </a:extLst>
              </a:tr>
              <a:tr h="39265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Accel-NGS Methyl-Seq Dual Indexing kit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Oct 2021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711957"/>
                  </a:ext>
                </a:extLst>
              </a:tr>
              <a:tr h="39265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Accel-NGS Methyl-Seq (Set A) indexing kit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Dec 2019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2687209"/>
                  </a:ext>
                </a:extLst>
              </a:tr>
              <a:tr h="39265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A0000"/>
                          </a:solidFill>
                          <a:effectLst/>
                          <a:latin typeface="Calibri" panose="020F0502020204030204" pitchFamily="34" charset="0"/>
                        </a:rPr>
                        <a:t>Accel-NGS Methyl-Seq DNA lib. kit 1</a:t>
                      </a:r>
                      <a:endParaRPr lang="en-US" sz="1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A0000"/>
                          </a:solidFill>
                          <a:effectLst/>
                          <a:latin typeface="Calibri" panose="020F0502020204030204" pitchFamily="34" charset="0"/>
                        </a:rPr>
                        <a:t>Sept 2019 </a:t>
                      </a:r>
                      <a:endParaRPr lang="en-US" sz="1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7580266"/>
                  </a:ext>
                </a:extLst>
              </a:tr>
              <a:tr h="39265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A0000"/>
                          </a:solidFill>
                          <a:effectLst/>
                          <a:latin typeface="Calibri" panose="020F0502020204030204" pitchFamily="34" charset="0"/>
                        </a:rPr>
                        <a:t>Accel-NGS Methyl-Seq DNA lib. kit 2</a:t>
                      </a:r>
                      <a:endParaRPr lang="en-US" sz="1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A0000"/>
                          </a:solidFill>
                          <a:effectLst/>
                          <a:latin typeface="Calibri" panose="020F0502020204030204" pitchFamily="34" charset="0"/>
                        </a:rPr>
                        <a:t>Nov 2021</a:t>
                      </a:r>
                      <a:endParaRPr lang="en-US" sz="1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878628"/>
                  </a:ext>
                </a:extLst>
              </a:tr>
              <a:tr h="39265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Accel-NGS Methyl-Seq Adaptase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Aug 2022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135062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E2F56C7-E879-8AEF-1789-2DDF9891699F}"/>
              </a:ext>
            </a:extLst>
          </p:cNvPr>
          <p:cNvSpPr txBox="1"/>
          <p:nvPr/>
        </p:nvSpPr>
        <p:spPr>
          <a:xfrm>
            <a:off x="4597758" y="5100035"/>
            <a:ext cx="4934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David from Shen Lab : “we don’t have any either” </a:t>
            </a:r>
          </a:p>
        </p:txBody>
      </p:sp>
    </p:spTree>
    <p:extLst>
      <p:ext uri="{BB962C8B-B14F-4D97-AF65-F5344CB8AC3E}">
        <p14:creationId xmlns:p14="http://schemas.microsoft.com/office/powerpoint/2010/main" val="1010972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85E2D-08CF-F83F-0AE5-4D5CAB2D5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Kit pricing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B65DAEF-DF1E-0711-2084-DBC73FD50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44179"/>
          <a:stretch/>
        </p:blipFill>
        <p:spPr>
          <a:xfrm>
            <a:off x="103031" y="1700055"/>
            <a:ext cx="5828654" cy="17289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2E12C5-2D96-9A98-5AF6-BD984D389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52" y="3429000"/>
            <a:ext cx="5532407" cy="13275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9C5E32-804C-4D04-183B-A7D418DDD9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30" y="5151169"/>
            <a:ext cx="6782873" cy="13883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860BC7-B7B5-9686-BDA9-1A46BFA60FDF}"/>
              </a:ext>
            </a:extLst>
          </p:cNvPr>
          <p:cNvSpPr txBox="1"/>
          <p:nvPr/>
        </p:nvSpPr>
        <p:spPr>
          <a:xfrm>
            <a:off x="6555346" y="2782669"/>
            <a:ext cx="39614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already have the </a:t>
            </a:r>
            <a:r>
              <a:rPr lang="en-US" sz="2400" dirty="0" err="1"/>
              <a:t>zymo</a:t>
            </a:r>
            <a:r>
              <a:rPr lang="en-US" sz="2400" dirty="0"/>
              <a:t> kit, </a:t>
            </a:r>
          </a:p>
          <a:p>
            <a:r>
              <a:rPr lang="en-US" sz="2400" dirty="0"/>
              <a:t>so in total $1,275.</a:t>
            </a:r>
          </a:p>
        </p:txBody>
      </p:sp>
    </p:spTree>
    <p:extLst>
      <p:ext uri="{BB962C8B-B14F-4D97-AF65-F5344CB8AC3E}">
        <p14:creationId xmlns:p14="http://schemas.microsoft.com/office/powerpoint/2010/main" val="4060404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112B3-7806-A774-2127-0C80CAEA9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VAIGS Poster for new students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9FE38-96B8-DB28-CC0C-D2452927D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498" y="2067059"/>
            <a:ext cx="7223975" cy="4790941"/>
          </a:xfrm>
        </p:spPr>
        <p:txBody>
          <a:bodyPr/>
          <a:lstStyle/>
          <a:p>
            <a:r>
              <a:rPr lang="en-US" dirty="0"/>
              <a:t>ideas? </a:t>
            </a:r>
          </a:p>
          <a:p>
            <a:r>
              <a:rPr lang="en-US" dirty="0" err="1"/>
              <a:t>posterdown</a:t>
            </a:r>
            <a:endParaRPr lang="en-US" dirty="0"/>
          </a:p>
          <a:p>
            <a:r>
              <a:rPr lang="en-US" dirty="0"/>
              <a:t>1. hypomethylation – Jamie’s project</a:t>
            </a:r>
          </a:p>
          <a:p>
            <a:r>
              <a:rPr lang="en-US" dirty="0"/>
              <a:t>2. hypermethylation – Nathan’s project;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AA9CC65-AB1A-A957-5644-31BE23AC7B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01"/>
          <a:stretch/>
        </p:blipFill>
        <p:spPr bwMode="auto">
          <a:xfrm>
            <a:off x="7456867" y="1697157"/>
            <a:ext cx="4314422" cy="495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517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A86E9-D90F-CB6E-7CD0-70BBFF960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40F1D-B78E-52C7-162B-565B1B491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BC95C8C-D755-E43F-1BD2-B8D4167099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971" y="6191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49" name="Picture 1">
            <a:extLst>
              <a:ext uri="{FF2B5EF4-FFF2-40B4-BE49-F238E27FC236}">
                <a16:creationId xmlns:a16="http://schemas.microsoft.com/office/drawing/2014/main" id="{876524A0-23DF-30ED-CF9B-C31F46386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385" y="123825"/>
            <a:ext cx="6267450" cy="673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G2f839 &#10;Neonatal &#10;Fibroblasts &#10;AG2f859 AG16146 &#10;Neonatal Adult &#10;Fibroblasts &#10;AG06S61 &#10;Fibroblasts &#10;0 &#10;Line &#10;82 &#10;HGpS &#10;AG06561 &#10;AG06561 &#10;AG10677 AG11498 AG115f3 &#10;HGPS HGPS &#10;HGPS &#10;Enrnortalized 1 &#10;Immortalized 2 Fibroblasts Fibroblasts FibroNasts &#10;1.0 &#10;0.5 &#10;0.0 &#10;population &#10;Doublings &#10;(PDL) &#10;(10.01 &#10;@701 &#10;80 &#10;10.1201 &#10;M 30.'401 &#10;160 &#10;Population &#10;Transition &#10;DNA &#10;Methylation &#10;Fractional mc &#10;(Beta Value) &#10;Population Transitions &#10;Figure 5. Preliminary Results - Polycomb Targets and Senescence Biomarkers. We analyzed 163 serially cultured samples obtained from &#10;serially cultured fibroblasts from healthy and HGPS donors. We included replicate cultures of TERT-immortalized fibroblasts from healthy donors to &#10;illustrate the variation in timing of DNA methylation changes. The heatmap shows DNA methylation data for 2,993 CpG sites with chromatin marks &#10;in fibroblasts as indicated on the left. Arrows indicate shifts in DNA methylation patterns, which we hypothesize to represent transitions in dominant &#10;cell populations. ">
            <a:extLst>
              <a:ext uri="{FF2B5EF4-FFF2-40B4-BE49-F238E27FC236}">
                <a16:creationId xmlns:a16="http://schemas.microsoft.com/office/drawing/2014/main" id="{96112FE5-E41B-E5F3-E04E-0D5AE88B19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64" b="15493"/>
          <a:stretch/>
        </p:blipFill>
        <p:spPr bwMode="auto">
          <a:xfrm>
            <a:off x="734095" y="397512"/>
            <a:ext cx="3503053" cy="606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086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CFB24-1DFF-3EF2-0989-429E930A6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Q1. why do we have differing numbers of diff. methylated probes?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9449A-8944-9BE7-D4CB-13AA44666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Jamie set threshold as 0.25 and get 4400 probes. </a:t>
            </a:r>
          </a:p>
          <a:p>
            <a:r>
              <a:rPr lang="en-US" dirty="0" err="1"/>
              <a:t>Toshi</a:t>
            </a:r>
            <a:r>
              <a:rPr lang="en-US" dirty="0"/>
              <a:t> set threshold 0.5 and gets 14,000 probes</a:t>
            </a:r>
          </a:p>
          <a:p>
            <a:endParaRPr lang="en-US" dirty="0"/>
          </a:p>
          <a:p>
            <a:r>
              <a:rPr lang="en-US" dirty="0"/>
              <a:t>Doesn’t makes sense.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60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D2834-43F6-51CB-CD0A-50DFC1BF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mistake in the script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76D4A-1643-3BA3-5CEA-ED04BF6F0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29" y="1404258"/>
            <a:ext cx="11212285" cy="31024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Select the last 3 columns and compute the row-wise average</a:t>
            </a:r>
          </a:p>
          <a:p>
            <a:r>
              <a:rPr lang="en-US" dirty="0" err="1"/>
              <a:t>last_three</a:t>
            </a:r>
            <a:r>
              <a:rPr lang="en-US" dirty="0"/>
              <a:t> &lt;- </a:t>
            </a:r>
            <a:r>
              <a:rPr lang="en-US" dirty="0" err="1"/>
              <a:t>df</a:t>
            </a:r>
            <a:r>
              <a:rPr lang="en-US" dirty="0"/>
              <a:t>[,</a:t>
            </a:r>
            <a:r>
              <a:rPr lang="en-US" dirty="0" err="1"/>
              <a:t>ncol</a:t>
            </a:r>
            <a:r>
              <a:rPr lang="en-US" dirty="0"/>
              <a:t>(</a:t>
            </a:r>
            <a:r>
              <a:rPr lang="en-US" dirty="0" err="1"/>
              <a:t>df</a:t>
            </a:r>
            <a:r>
              <a:rPr lang="en-US" dirty="0"/>
              <a:t>)-2:ncol(</a:t>
            </a:r>
            <a:r>
              <a:rPr lang="en-US" dirty="0" err="1"/>
              <a:t>df</a:t>
            </a:r>
            <a:r>
              <a:rPr lang="en-US" dirty="0"/>
              <a:t>)]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246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D2834-43F6-51CB-CD0A-50DFC1BF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mistake in the script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76D4A-1643-3BA3-5CEA-ED04BF6F0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29" y="1404258"/>
            <a:ext cx="11212285" cy="31024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Select the last 3 columns and compute the row-wise average</a:t>
            </a:r>
          </a:p>
          <a:p>
            <a:r>
              <a:rPr lang="en-US" dirty="0" err="1"/>
              <a:t>last_three</a:t>
            </a:r>
            <a:r>
              <a:rPr lang="en-US" dirty="0"/>
              <a:t> &lt;- </a:t>
            </a:r>
            <a:r>
              <a:rPr lang="en-US" dirty="0" err="1"/>
              <a:t>df</a:t>
            </a:r>
            <a:r>
              <a:rPr lang="en-US" dirty="0"/>
              <a:t>[,</a:t>
            </a:r>
            <a:r>
              <a:rPr lang="en-US" dirty="0" err="1"/>
              <a:t>ncol</a:t>
            </a:r>
            <a:r>
              <a:rPr lang="en-US" dirty="0"/>
              <a:t>(</a:t>
            </a:r>
            <a:r>
              <a:rPr lang="en-US" dirty="0" err="1"/>
              <a:t>df</a:t>
            </a:r>
            <a:r>
              <a:rPr lang="en-US" dirty="0"/>
              <a:t>)-2:ncol(</a:t>
            </a:r>
            <a:r>
              <a:rPr lang="en-US" dirty="0" err="1"/>
              <a:t>df</a:t>
            </a:r>
            <a:r>
              <a:rPr lang="en-US" dirty="0"/>
              <a:t>)]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FD3006-44C3-FC9D-2145-22310A32CF44}"/>
              </a:ext>
            </a:extLst>
          </p:cNvPr>
          <p:cNvSpPr txBox="1"/>
          <p:nvPr/>
        </p:nvSpPr>
        <p:spPr>
          <a:xfrm>
            <a:off x="625592" y="3429000"/>
            <a:ext cx="1094081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# Compare column names</a:t>
            </a:r>
          </a:p>
          <a:p>
            <a:r>
              <a:rPr lang="en-US" dirty="0"/>
              <a:t>&gt; </a:t>
            </a:r>
            <a:r>
              <a:rPr lang="en-US" dirty="0" err="1"/>
              <a:t>colnames</a:t>
            </a:r>
            <a:r>
              <a:rPr lang="en-US" dirty="0"/>
              <a:t>(</a:t>
            </a:r>
            <a:r>
              <a:rPr lang="en-US" dirty="0" err="1"/>
              <a:t>df</a:t>
            </a:r>
            <a:r>
              <a:rPr lang="en-US" dirty="0"/>
              <a:t>[, </a:t>
            </a:r>
            <a:r>
              <a:rPr lang="en-US" dirty="0" err="1"/>
              <a:t>ncol</a:t>
            </a:r>
            <a:r>
              <a:rPr lang="en-US" dirty="0"/>
              <a:t>(</a:t>
            </a:r>
            <a:r>
              <a:rPr lang="en-US" dirty="0" err="1"/>
              <a:t>df</a:t>
            </a:r>
            <a:r>
              <a:rPr lang="en-US" dirty="0"/>
              <a:t>)-2:ncol(</a:t>
            </a:r>
            <a:r>
              <a:rPr lang="en-US" dirty="0" err="1"/>
              <a:t>df</a:t>
            </a:r>
            <a:r>
              <a:rPr lang="en-US" dirty="0"/>
              <a:t>)])</a:t>
            </a:r>
          </a:p>
          <a:p>
            <a:r>
              <a:rPr lang="en-US" dirty="0"/>
              <a:t> [1] "X203026840107_R05C01" "X203026840107_R04C01" "X203026840107_R03C01" "X203026840107_R02C01"</a:t>
            </a:r>
          </a:p>
          <a:p>
            <a:r>
              <a:rPr lang="en-US" dirty="0"/>
              <a:t> [5] "X203026840107_R01C01" "X202253620093_R04C01" "X202253620093_R03C01" "X202253620093_R02C01"</a:t>
            </a:r>
          </a:p>
          <a:p>
            <a:r>
              <a:rPr lang="en-US" dirty="0"/>
              <a:t> [9] "X202253620093_R01C01" "X202253620085_R08C01" "X202253620085_R07C01" "X202253620085_R06C01"</a:t>
            </a:r>
          </a:p>
          <a:p>
            <a:r>
              <a:rPr lang="en-US" dirty="0"/>
              <a:t>[13] "X202253620085_R05C01" "X202253620085_R04C01" "X202253620085_R03C01" "X202253620085_R02C01"</a:t>
            </a:r>
          </a:p>
          <a:p>
            <a:r>
              <a:rPr lang="en-US" dirty="0"/>
              <a:t>[17] "X202253620085_R01C01" "X202253620011_R08C01" "X202253620011_R07C01" "X202253620011_R06C01"</a:t>
            </a:r>
          </a:p>
          <a:p>
            <a:r>
              <a:rPr lang="en-US" dirty="0"/>
              <a:t>[21] "X202253620011_R05C01" "X202253620011_R04C01" "X202253620011_R03C01" "X202253620011_R02C01"</a:t>
            </a:r>
          </a:p>
          <a:p>
            <a:r>
              <a:rPr lang="en-US" dirty="0"/>
              <a:t>[25] "X202253620011_R01C01"</a:t>
            </a:r>
          </a:p>
          <a:p>
            <a:r>
              <a:rPr lang="en-US" dirty="0"/>
              <a:t>&gt; </a:t>
            </a:r>
            <a:r>
              <a:rPr lang="en-US" dirty="0" err="1"/>
              <a:t>colnames</a:t>
            </a:r>
            <a:r>
              <a:rPr lang="en-US" dirty="0"/>
              <a:t>(</a:t>
            </a:r>
            <a:r>
              <a:rPr lang="en-US" dirty="0" err="1"/>
              <a:t>df</a:t>
            </a:r>
            <a:r>
              <a:rPr lang="en-US" dirty="0"/>
              <a:t>[, 25:27])</a:t>
            </a:r>
          </a:p>
          <a:p>
            <a:r>
              <a:rPr lang="en-US" dirty="0"/>
              <a:t>[1] "X203026840107_R05C01" "X203026840107_R06C01" "X203026840107_R07C01"</a:t>
            </a:r>
          </a:p>
        </p:txBody>
      </p:sp>
    </p:spTree>
    <p:extLst>
      <p:ext uri="{BB962C8B-B14F-4D97-AF65-F5344CB8AC3E}">
        <p14:creationId xmlns:p14="http://schemas.microsoft.com/office/powerpoint/2010/main" val="2526004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D2834-43F6-51CB-CD0A-50DFC1BF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mistake in the script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76D4A-1643-3BA3-5CEA-ED04BF6F0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29" y="1404258"/>
            <a:ext cx="11212285" cy="31024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Select the last 3 columns and compute the row-wise average</a:t>
            </a:r>
          </a:p>
          <a:p>
            <a:r>
              <a:rPr lang="en-US" dirty="0" err="1">
                <a:highlight>
                  <a:srgbClr val="FFFF00"/>
                </a:highlight>
              </a:rPr>
              <a:t>last_three</a:t>
            </a:r>
            <a:r>
              <a:rPr lang="en-US" dirty="0">
                <a:highlight>
                  <a:srgbClr val="FFFF00"/>
                </a:highlight>
              </a:rPr>
              <a:t> &lt;- </a:t>
            </a:r>
            <a:r>
              <a:rPr lang="en-US" dirty="0" err="1">
                <a:highlight>
                  <a:srgbClr val="FFFF00"/>
                </a:highlight>
              </a:rPr>
              <a:t>df</a:t>
            </a:r>
            <a:r>
              <a:rPr lang="en-US" dirty="0">
                <a:highlight>
                  <a:srgbClr val="FFFF00"/>
                </a:highlight>
              </a:rPr>
              <a:t>[,</a:t>
            </a:r>
            <a:r>
              <a:rPr lang="en-US" dirty="0" err="1">
                <a:highlight>
                  <a:srgbClr val="FFFF00"/>
                </a:highlight>
              </a:rPr>
              <a:t>ncol</a:t>
            </a:r>
            <a:r>
              <a:rPr lang="en-US" dirty="0">
                <a:highlight>
                  <a:srgbClr val="FFFF00"/>
                </a:highlight>
              </a:rPr>
              <a:t>(</a:t>
            </a:r>
            <a:r>
              <a:rPr lang="en-US" dirty="0" err="1">
                <a:highlight>
                  <a:srgbClr val="FFFF00"/>
                </a:highlight>
              </a:rPr>
              <a:t>df</a:t>
            </a:r>
            <a:r>
              <a:rPr lang="en-US" dirty="0">
                <a:highlight>
                  <a:srgbClr val="FFFF00"/>
                </a:highlight>
              </a:rPr>
              <a:t>)-2:ncol(</a:t>
            </a:r>
            <a:r>
              <a:rPr lang="en-US" dirty="0" err="1">
                <a:highlight>
                  <a:srgbClr val="FFFF00"/>
                </a:highlight>
              </a:rPr>
              <a:t>df</a:t>
            </a:r>
            <a:r>
              <a:rPr lang="en-US" dirty="0">
                <a:highlight>
                  <a:srgbClr val="FFFF00"/>
                </a:highlight>
              </a:rPr>
              <a:t>)]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FD3006-44C3-FC9D-2145-22310A32CF44}"/>
              </a:ext>
            </a:extLst>
          </p:cNvPr>
          <p:cNvSpPr txBox="1"/>
          <p:nvPr/>
        </p:nvSpPr>
        <p:spPr>
          <a:xfrm>
            <a:off x="625592" y="3429000"/>
            <a:ext cx="109408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# Compare column names</a:t>
            </a:r>
          </a:p>
          <a:p>
            <a:r>
              <a:rPr lang="en-US" dirty="0"/>
              <a:t>&gt; </a:t>
            </a:r>
            <a:r>
              <a:rPr lang="en-US" dirty="0" err="1"/>
              <a:t>colnames</a:t>
            </a:r>
            <a:r>
              <a:rPr lang="en-US" dirty="0"/>
              <a:t>(</a:t>
            </a:r>
            <a:r>
              <a:rPr lang="en-US" dirty="0" err="1"/>
              <a:t>df</a:t>
            </a:r>
            <a:r>
              <a:rPr lang="en-US" dirty="0"/>
              <a:t>[, </a:t>
            </a:r>
            <a:r>
              <a:rPr lang="en-US" dirty="0" err="1"/>
              <a:t>ncol</a:t>
            </a:r>
            <a:r>
              <a:rPr lang="en-US" dirty="0"/>
              <a:t>(</a:t>
            </a:r>
            <a:r>
              <a:rPr lang="en-US" dirty="0" err="1"/>
              <a:t>df</a:t>
            </a:r>
            <a:r>
              <a:rPr lang="en-US" dirty="0"/>
              <a:t>)-2:ncol(</a:t>
            </a:r>
            <a:r>
              <a:rPr lang="en-US" dirty="0" err="1"/>
              <a:t>df</a:t>
            </a:r>
            <a:r>
              <a:rPr lang="en-US" dirty="0"/>
              <a:t>)])</a:t>
            </a:r>
          </a:p>
          <a:p>
            <a:r>
              <a:rPr lang="en-US" dirty="0"/>
              <a:t> [1] "X203026840107_R05C01" "X203026840107_R04C01" "X203026840107_R03C01" "X203026840107_R02C01"</a:t>
            </a:r>
          </a:p>
          <a:p>
            <a:r>
              <a:rPr lang="en-US" dirty="0"/>
              <a:t> [5] "X203026840107_R01C01" "X202253620093_R04C01" "X202253620093_R03C01" "X202253620093_R02C01"</a:t>
            </a:r>
          </a:p>
          <a:p>
            <a:r>
              <a:rPr lang="en-US" dirty="0"/>
              <a:t> [9] "X202253620093_R01C01" "X202253620085_R08C01" "X202253620085_R07C01" "X202253620085_R06C01"</a:t>
            </a:r>
          </a:p>
          <a:p>
            <a:r>
              <a:rPr lang="en-US" dirty="0"/>
              <a:t>[13] "X202253620085_R05C01" "X202253620085_R04C01" "X202253620085_R03C01" "X202253620085_R02C01"</a:t>
            </a:r>
          </a:p>
          <a:p>
            <a:r>
              <a:rPr lang="en-US" dirty="0"/>
              <a:t>[17] "X202253620085_R01C01" "X202253620011_R08C01" "X202253620011_R07C01" "X202253620011_R06C01"</a:t>
            </a:r>
          </a:p>
          <a:p>
            <a:r>
              <a:rPr lang="en-US" dirty="0"/>
              <a:t>[21] "X202253620011_R05C01" "X202253620011_R04C01" "X202253620011_R03C01" "X202253620011_R02C01"</a:t>
            </a:r>
          </a:p>
          <a:p>
            <a:r>
              <a:rPr lang="en-US" dirty="0"/>
              <a:t>[25] "X202253620011_R01C01"</a:t>
            </a:r>
          </a:p>
          <a:p>
            <a:r>
              <a:rPr lang="en-US" dirty="0"/>
              <a:t>&gt; </a:t>
            </a:r>
            <a:r>
              <a:rPr lang="en-US" dirty="0" err="1"/>
              <a:t>colnames</a:t>
            </a:r>
            <a:r>
              <a:rPr lang="en-US" dirty="0"/>
              <a:t>(</a:t>
            </a:r>
            <a:r>
              <a:rPr lang="en-US" dirty="0" err="1"/>
              <a:t>df</a:t>
            </a:r>
            <a:r>
              <a:rPr lang="en-US" dirty="0"/>
              <a:t>[, 25:27])</a:t>
            </a:r>
          </a:p>
          <a:p>
            <a:r>
              <a:rPr lang="en-US" dirty="0"/>
              <a:t>[1] "X203026840107_R05C01" "X203026840107_R06C01" "X203026840107_R07C01"</a:t>
            </a:r>
          </a:p>
        </p:txBody>
      </p:sp>
    </p:spTree>
    <p:extLst>
      <p:ext uri="{BB962C8B-B14F-4D97-AF65-F5344CB8AC3E}">
        <p14:creationId xmlns:p14="http://schemas.microsoft.com/office/powerpoint/2010/main" val="3637735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D2834-43F6-51CB-CD0A-50DFC1BF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mistake in the script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76D4A-1643-3BA3-5CEA-ED04BF6F0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29" y="1404258"/>
            <a:ext cx="11212285" cy="31024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Select the last 3 columns and compute the row-wise average</a:t>
            </a:r>
          </a:p>
          <a:p>
            <a:r>
              <a:rPr lang="en-US" dirty="0" err="1">
                <a:highlight>
                  <a:srgbClr val="FFFF00"/>
                </a:highlight>
              </a:rPr>
              <a:t>last_three</a:t>
            </a:r>
            <a:r>
              <a:rPr lang="en-US" dirty="0">
                <a:highlight>
                  <a:srgbClr val="FFFF00"/>
                </a:highlight>
              </a:rPr>
              <a:t> &lt;- </a:t>
            </a:r>
            <a:r>
              <a:rPr lang="en-US" dirty="0" err="1">
                <a:highlight>
                  <a:srgbClr val="FFFF00"/>
                </a:highlight>
              </a:rPr>
              <a:t>df</a:t>
            </a:r>
            <a:r>
              <a:rPr lang="en-US" dirty="0">
                <a:highlight>
                  <a:srgbClr val="FFFF00"/>
                </a:highlight>
              </a:rPr>
              <a:t>[,</a:t>
            </a:r>
            <a:r>
              <a:rPr lang="en-US" dirty="0" err="1">
                <a:highlight>
                  <a:srgbClr val="FFFF00"/>
                </a:highlight>
              </a:rPr>
              <a:t>ncol</a:t>
            </a:r>
            <a:r>
              <a:rPr lang="en-US" dirty="0">
                <a:highlight>
                  <a:srgbClr val="FFFF00"/>
                </a:highlight>
              </a:rPr>
              <a:t>(</a:t>
            </a:r>
            <a:r>
              <a:rPr lang="en-US" dirty="0" err="1">
                <a:highlight>
                  <a:srgbClr val="FFFF00"/>
                </a:highlight>
              </a:rPr>
              <a:t>df</a:t>
            </a:r>
            <a:r>
              <a:rPr lang="en-US" dirty="0">
                <a:highlight>
                  <a:srgbClr val="FFFF00"/>
                </a:highlight>
              </a:rPr>
              <a:t>)-2:ncol(</a:t>
            </a:r>
            <a:r>
              <a:rPr lang="en-US" dirty="0" err="1">
                <a:highlight>
                  <a:srgbClr val="FFFF00"/>
                </a:highlight>
              </a:rPr>
              <a:t>df</a:t>
            </a:r>
            <a:r>
              <a:rPr lang="en-US" dirty="0">
                <a:highlight>
                  <a:srgbClr val="FFFF00"/>
                </a:highlight>
              </a:rPr>
              <a:t>)]</a:t>
            </a:r>
          </a:p>
          <a:p>
            <a:r>
              <a:rPr lang="en-US" dirty="0" err="1">
                <a:highlight>
                  <a:srgbClr val="FFFF00"/>
                </a:highlight>
              </a:rPr>
              <a:t>last_three</a:t>
            </a:r>
            <a:r>
              <a:rPr lang="en-US" dirty="0">
                <a:highlight>
                  <a:srgbClr val="FFFF00"/>
                </a:highlight>
              </a:rPr>
              <a:t> &lt;- </a:t>
            </a:r>
            <a:r>
              <a:rPr lang="en-US" dirty="0" err="1">
                <a:highlight>
                  <a:srgbClr val="FFFF00"/>
                </a:highlight>
              </a:rPr>
              <a:t>df</a:t>
            </a:r>
            <a:r>
              <a:rPr lang="en-US" dirty="0">
                <a:highlight>
                  <a:srgbClr val="FFFF00"/>
                </a:highlight>
              </a:rPr>
              <a:t>(</a:t>
            </a:r>
            <a:r>
              <a:rPr lang="en-US" dirty="0" err="1">
                <a:highlight>
                  <a:srgbClr val="FFFF00"/>
                </a:highlight>
              </a:rPr>
              <a:t>df</a:t>
            </a:r>
            <a:r>
              <a:rPr lang="en-US" dirty="0">
                <a:highlight>
                  <a:srgbClr val="FFFF00"/>
                </a:highlight>
              </a:rPr>
              <a:t>[,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ncol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df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)-2)</a:t>
            </a:r>
            <a:r>
              <a:rPr lang="en-US" dirty="0">
                <a:highlight>
                  <a:srgbClr val="FFFF00"/>
                </a:highlight>
              </a:rPr>
              <a:t>:</a:t>
            </a:r>
            <a:r>
              <a:rPr lang="en-US" dirty="0" err="1">
                <a:highlight>
                  <a:srgbClr val="FFFF00"/>
                </a:highlight>
              </a:rPr>
              <a:t>ncol</a:t>
            </a:r>
            <a:r>
              <a:rPr lang="en-US" dirty="0">
                <a:highlight>
                  <a:srgbClr val="FFFF00"/>
                </a:highlight>
              </a:rPr>
              <a:t>(</a:t>
            </a:r>
            <a:r>
              <a:rPr lang="en-US" dirty="0" err="1">
                <a:highlight>
                  <a:srgbClr val="FFFF00"/>
                </a:highlight>
              </a:rPr>
              <a:t>df</a:t>
            </a:r>
            <a:r>
              <a:rPr lang="en-US" dirty="0">
                <a:highlight>
                  <a:srgbClr val="FFFF00"/>
                </a:highlight>
              </a:rPr>
              <a:t>)])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# fixed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FD3006-44C3-FC9D-2145-22310A32CF44}"/>
              </a:ext>
            </a:extLst>
          </p:cNvPr>
          <p:cNvSpPr txBox="1"/>
          <p:nvPr/>
        </p:nvSpPr>
        <p:spPr>
          <a:xfrm>
            <a:off x="625592" y="3429000"/>
            <a:ext cx="109408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# Compare column names</a:t>
            </a:r>
          </a:p>
          <a:p>
            <a:r>
              <a:rPr lang="en-US" dirty="0"/>
              <a:t>&gt; </a:t>
            </a:r>
            <a:r>
              <a:rPr lang="en-US" dirty="0" err="1"/>
              <a:t>colnames</a:t>
            </a:r>
            <a:r>
              <a:rPr lang="en-US" dirty="0"/>
              <a:t>(</a:t>
            </a:r>
            <a:r>
              <a:rPr lang="en-US" dirty="0" err="1"/>
              <a:t>df</a:t>
            </a:r>
            <a:r>
              <a:rPr lang="en-US" dirty="0"/>
              <a:t>[, (</a:t>
            </a:r>
            <a:r>
              <a:rPr lang="en-US" dirty="0" err="1"/>
              <a:t>ncol</a:t>
            </a:r>
            <a:r>
              <a:rPr lang="en-US" dirty="0"/>
              <a:t>(</a:t>
            </a:r>
            <a:r>
              <a:rPr lang="en-US" dirty="0" err="1"/>
              <a:t>df</a:t>
            </a:r>
            <a:r>
              <a:rPr lang="en-US" dirty="0"/>
              <a:t>)-2):</a:t>
            </a:r>
            <a:r>
              <a:rPr lang="en-US" dirty="0" err="1"/>
              <a:t>ncol</a:t>
            </a:r>
            <a:r>
              <a:rPr lang="en-US" dirty="0"/>
              <a:t>(</a:t>
            </a:r>
            <a:r>
              <a:rPr lang="en-US" dirty="0" err="1"/>
              <a:t>df</a:t>
            </a:r>
            <a:r>
              <a:rPr lang="en-US" dirty="0"/>
              <a:t>)])</a:t>
            </a:r>
          </a:p>
          <a:p>
            <a:r>
              <a:rPr lang="en-US" dirty="0"/>
              <a:t>[1] "X203026840107_R05C01" "X203026840107_R06C01" "X203026840107_R07C01"</a:t>
            </a:r>
          </a:p>
          <a:p>
            <a:r>
              <a:rPr lang="en-US" dirty="0"/>
              <a:t>&gt; </a:t>
            </a:r>
            <a:r>
              <a:rPr lang="en-US" dirty="0" err="1"/>
              <a:t>colnames</a:t>
            </a:r>
            <a:r>
              <a:rPr lang="en-US" dirty="0"/>
              <a:t>(</a:t>
            </a:r>
            <a:r>
              <a:rPr lang="en-US" dirty="0" err="1"/>
              <a:t>df</a:t>
            </a:r>
            <a:r>
              <a:rPr lang="en-US" dirty="0"/>
              <a:t>[, 25:27])</a:t>
            </a:r>
          </a:p>
          <a:p>
            <a:r>
              <a:rPr lang="en-US" dirty="0"/>
              <a:t>[1] "X203026840107_R05C01" "X203026840107_R06C01" "X203026840107_R07C01”</a:t>
            </a:r>
          </a:p>
          <a:p>
            <a:endParaRPr lang="en-US" dirty="0"/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YAY THEY MATCH! </a:t>
            </a:r>
          </a:p>
        </p:txBody>
      </p:sp>
    </p:spTree>
    <p:extLst>
      <p:ext uri="{BB962C8B-B14F-4D97-AF65-F5344CB8AC3E}">
        <p14:creationId xmlns:p14="http://schemas.microsoft.com/office/powerpoint/2010/main" val="1237769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B81D8-66CD-70F0-336D-CA5CE0F58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learnt; (schooled by GPT4)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06C68-72E3-9C71-E52C-E7499FD2B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714" y="3526971"/>
            <a:ext cx="10755086" cy="264999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conclusion : I’ve been averaging the entire dataset to get </a:t>
            </a:r>
            <a:r>
              <a:rPr lang="en-US" dirty="0" err="1"/>
              <a:t>differetially</a:t>
            </a:r>
            <a:r>
              <a:rPr lang="en-US" dirty="0"/>
              <a:t> methylated probes, resulting in very little number of probes that passed the threshold.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F4FAFD-BF1D-A0A9-D649-8FC32A628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39490"/>
            <a:ext cx="7772400" cy="1215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3BF7E5-72B5-5D24-A75F-A58BA3A17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129" y="2164443"/>
            <a:ext cx="10414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569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601B7-5CDA-8455-37B4-0AF64B710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Q2. why do we have different peaks for H3K27me3?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0B9B7-8313-6664-1990-5AC2292A9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13613"/>
            <a:ext cx="5847413" cy="4063350"/>
          </a:xfrm>
        </p:spPr>
        <p:txBody>
          <a:bodyPr/>
          <a:lstStyle/>
          <a:p>
            <a:r>
              <a:rPr lang="en-US" dirty="0" err="1"/>
              <a:t>venn</a:t>
            </a:r>
            <a:r>
              <a:rPr lang="en-US" dirty="0"/>
              <a:t>(</a:t>
            </a:r>
            <a:r>
              <a:rPr lang="en-US" dirty="0" err="1"/>
              <a:t>toshi</a:t>
            </a:r>
            <a:r>
              <a:rPr lang="en-US" dirty="0"/>
              <a:t>, </a:t>
            </a:r>
            <a:r>
              <a:rPr lang="en-US" dirty="0" err="1"/>
              <a:t>jamie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 don’t have </a:t>
            </a:r>
            <a:r>
              <a:rPr lang="en-US" dirty="0" err="1"/>
              <a:t>qvalues</a:t>
            </a:r>
            <a:r>
              <a:rPr lang="en-US" dirty="0"/>
              <a:t> on https://egg2.wustl.edu/roadmap/</a:t>
            </a:r>
            <a:r>
              <a:rPr lang="en-US" dirty="0" err="1"/>
              <a:t>web_portal</a:t>
            </a:r>
            <a:r>
              <a:rPr lang="en-US" dirty="0"/>
              <a:t>/processed_data.html#ChipSeq_DNaseSeq%5C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F9876E-C4A9-D0A6-B230-5051FCF68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136" y="2270579"/>
            <a:ext cx="52959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71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2508</TotalTime>
  <Words>1031</Words>
  <Application>Microsoft Macintosh PowerPoint</Application>
  <PresentationFormat>Widescreen</PresentationFormat>
  <Paragraphs>104</Paragraphs>
  <Slides>16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Source Sans Pro</vt:lpstr>
      <vt:lpstr>Office Theme</vt:lpstr>
      <vt:lpstr>resolving differences</vt:lpstr>
      <vt:lpstr>PowerPoint Presentation</vt:lpstr>
      <vt:lpstr>Q1. why do we have differing numbers of diff. methylated probes?</vt:lpstr>
      <vt:lpstr>mistake in the script </vt:lpstr>
      <vt:lpstr>mistake in the script </vt:lpstr>
      <vt:lpstr>mistake in the script </vt:lpstr>
      <vt:lpstr>mistake in the script </vt:lpstr>
      <vt:lpstr>lesson learnt; (schooled by GPT4)</vt:lpstr>
      <vt:lpstr>Q2. why do we have different peaks for H3K27me3? </vt:lpstr>
      <vt:lpstr>Q3. why is it gradual?</vt:lpstr>
      <vt:lpstr>4352 hypermethylated probes (without H3K27me3 marker filter)</vt:lpstr>
      <vt:lpstr>EPIC.2 heatmap</vt:lpstr>
      <vt:lpstr>Epigenetic conf; MOET</vt:lpstr>
      <vt:lpstr>NGS-Methyl-Seq DNA lib.</vt:lpstr>
      <vt:lpstr>Kit pricing </vt:lpstr>
      <vt:lpstr>VAIGS Poster for new students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resolving differences</dc:title>
  <dc:creator>Park, JaeMin</dc:creator>
  <cp:lastModifiedBy>Park, Jae Min</cp:lastModifiedBy>
  <cp:revision>17</cp:revision>
  <dcterms:created xsi:type="dcterms:W3CDTF">2023-06-12T21:53:10Z</dcterms:created>
  <dcterms:modified xsi:type="dcterms:W3CDTF">2023-06-14T15:41:40Z</dcterms:modified>
</cp:coreProperties>
</file>